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25" r:id="rId2"/>
  </p:sldMasterIdLst>
  <p:notesMasterIdLst>
    <p:notesMasterId r:id="rId13"/>
  </p:notesMasterIdLst>
  <p:handoutMasterIdLst>
    <p:handoutMasterId r:id="rId14"/>
  </p:handoutMasterIdLst>
  <p:sldIdLst>
    <p:sldId id="263" r:id="rId3"/>
    <p:sldId id="259" r:id="rId4"/>
    <p:sldId id="258" r:id="rId5"/>
    <p:sldId id="279" r:id="rId6"/>
    <p:sldId id="297" r:id="rId7"/>
    <p:sldId id="294" r:id="rId8"/>
    <p:sldId id="292" r:id="rId9"/>
    <p:sldId id="296" r:id="rId10"/>
    <p:sldId id="272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63"/>
          </p14:sldIdLst>
        </p14:section>
        <p14:section name="List of contents" id="{65043596-36B7-4360-BB5C-7A99EFAEC5C9}">
          <p14:sldIdLst>
            <p14:sldId id="259"/>
            <p14:sldId id="258"/>
            <p14:sldId id="279"/>
            <p14:sldId id="297"/>
            <p14:sldId id="294"/>
            <p14:sldId id="292"/>
            <p14:sldId id="296"/>
          </p14:sldIdLst>
        </p14:section>
        <p14:section name="Next Step" id="{B26F6679-C236-4D3D-BC2F-CAE5ED400718}">
          <p14:sldIdLst>
            <p14:sldId id="272"/>
          </p14:sldIdLst>
        </p14:section>
        <p14:section name="bibliography" id="{2ECB0A3B-7D16-4F98-AD6A-5308DF7BF078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48"/>
  </p:normalViewPr>
  <p:slideViewPr>
    <p:cSldViewPr snapToGrid="0">
      <p:cViewPr varScale="1">
        <p:scale>
          <a:sx n="77" d="100"/>
          <a:sy n="77" d="100"/>
        </p:scale>
        <p:origin x="6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Aiswarya Vijayan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Aiswarya Vijayan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8D6712D-3B43-2EB5-CB0D-DAE8D155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2683CE83-C6AA-687F-499E-57AB967AD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3:notes">
            <a:extLst>
              <a:ext uri="{FF2B5EF4-FFF2-40B4-BE49-F238E27FC236}">
                <a16:creationId xmlns:a16="http://schemas.microsoft.com/office/drawing/2014/main" id="{058CE3DF-B3D3-9259-03F0-15378A01B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10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Aptos" charset="0"/>
                <a:ea typeface="等线" charset="0"/>
                <a:cs typeface="Aptos" charset="0"/>
              </a:rPr>
              <a:t>10</a:t>
            </a:fld>
            <a:endParaRPr lang="zh-CN" altLang="en-US" sz="1200"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49688-41AC-DE61-6A14-1E1D413817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188661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0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1. 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r>
              <a:rPr lang="de-DE"/>
              <a:t> (</a:t>
            </a:r>
            <a:r>
              <a:rPr lang="de-DE" err="1"/>
              <a:t>Aptos</a:t>
            </a:r>
            <a:r>
              <a:rPr lang="de-DE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err="1"/>
              <a:t>efgh</a:t>
            </a:r>
            <a:r>
              <a:rPr lang="de-DE"/>
              <a:t> (</a:t>
            </a:r>
            <a:r>
              <a:rPr lang="de-DE" err="1"/>
              <a:t>Aptos</a:t>
            </a:r>
            <a:r>
              <a:rPr lang="de-DE"/>
              <a:t>, 20)</a:t>
            </a:r>
          </a:p>
          <a:p>
            <a:pPr lvl="1"/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Use [1], [2], [3] for </a:t>
            </a:r>
            <a:r>
              <a:rPr lang="it-IT" err="1"/>
              <a:t>everything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from a source (</a:t>
            </a:r>
            <a:r>
              <a:rPr lang="it-IT" err="1"/>
              <a:t>numbers</a:t>
            </a:r>
            <a:r>
              <a:rPr lang="it-IT"/>
              <a:t> </a:t>
            </a:r>
            <a:r>
              <a:rPr lang="it-IT" err="1"/>
              <a:t>should</a:t>
            </a:r>
            <a:r>
              <a:rPr lang="it-IT"/>
              <a:t> be the </a:t>
            </a:r>
            <a:r>
              <a:rPr lang="it-IT" err="1"/>
              <a:t>same</a:t>
            </a:r>
            <a:r>
              <a:rPr lang="it-IT"/>
              <a:t> like in the </a:t>
            </a:r>
            <a:r>
              <a:rPr lang="it-IT" err="1"/>
              <a:t>bibliography</a:t>
            </a:r>
            <a:r>
              <a:rPr lang="it-IT"/>
              <a:t>) (</a:t>
            </a:r>
            <a:r>
              <a:rPr lang="it-IT" err="1"/>
              <a:t>incl</a:t>
            </a:r>
            <a:r>
              <a:rPr lang="it-IT"/>
              <a:t>. pictures /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created</a:t>
            </a:r>
            <a:r>
              <a:rPr lang="it-IT"/>
              <a:t> </a:t>
            </a:r>
            <a:r>
              <a:rPr lang="it-IT" err="1"/>
              <a:t>them</a:t>
            </a:r>
            <a:r>
              <a:rPr lang="it-IT"/>
              <a:t> by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own</a:t>
            </a:r>
            <a:r>
              <a:rPr lang="it-IT"/>
              <a:t>, </a:t>
            </a:r>
            <a:r>
              <a:rPr lang="it-IT" err="1"/>
              <a:t>declare</a:t>
            </a:r>
            <a:r>
              <a:rPr lang="it-IT"/>
              <a:t> </a:t>
            </a:r>
            <a:r>
              <a:rPr lang="it-IT" err="1"/>
              <a:t>them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a </a:t>
            </a:r>
            <a:r>
              <a:rPr lang="it-IT" err="1"/>
              <a:t>thing</a:t>
            </a:r>
            <a:r>
              <a:rPr lang="it-IT"/>
              <a:t> </a:t>
            </a:r>
            <a:r>
              <a:rPr lang="it-IT" err="1"/>
              <a:t>you’ve</a:t>
            </a:r>
            <a:r>
              <a:rPr lang="it-IT"/>
              <a:t> </a:t>
            </a:r>
            <a:r>
              <a:rPr lang="it-IT" err="1"/>
              <a:t>done</a:t>
            </a:r>
            <a:r>
              <a:rPr lang="it-IT"/>
              <a:t> )</a:t>
            </a:r>
            <a:endParaRPr lang="en-GB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an </a:t>
            </a:r>
            <a:r>
              <a:rPr lang="it-IT" err="1"/>
              <a:t>example</a:t>
            </a:r>
            <a:r>
              <a:rPr lang="it-IT"/>
              <a:t> </a:t>
            </a:r>
            <a:r>
              <a:rPr lang="it-IT" b="1"/>
              <a:t>BUT</a:t>
            </a:r>
          </a:p>
          <a:p>
            <a:pPr algn="ctr"/>
            <a:r>
              <a:rPr lang="it-IT"/>
              <a:t>an </a:t>
            </a:r>
            <a:r>
              <a:rPr lang="it-IT" err="1"/>
              <a:t>intial</a:t>
            </a:r>
            <a:r>
              <a:rPr lang="it-IT"/>
              <a:t> slide with </a:t>
            </a:r>
            <a:r>
              <a:rPr lang="it-IT" err="1"/>
              <a:t>all</a:t>
            </a:r>
            <a:r>
              <a:rPr lang="it-IT"/>
              <a:t> the tasks </a:t>
            </a:r>
            <a:r>
              <a:rPr lang="it-IT" err="1"/>
              <a:t>completed</a:t>
            </a:r>
            <a:r>
              <a:rPr lang="it-IT"/>
              <a:t> for the week </a:t>
            </a:r>
            <a:r>
              <a:rPr lang="it-IT" err="1"/>
              <a:t>should</a:t>
            </a:r>
            <a:r>
              <a:rPr lang="it-IT"/>
              <a:t> </a:t>
            </a:r>
            <a:r>
              <a:rPr lang="it-IT" err="1"/>
              <a:t>always</a:t>
            </a:r>
            <a:r>
              <a:rPr lang="it-IT"/>
              <a:t> be </a:t>
            </a:r>
            <a:r>
              <a:rPr lang="it-IT" err="1"/>
              <a:t>included</a:t>
            </a:r>
            <a:br>
              <a:rPr lang="it-IT"/>
            </a:br>
            <a:r>
              <a:rPr lang="it-IT"/>
              <a:t>Use the </a:t>
            </a:r>
            <a:r>
              <a:rPr lang="it-IT" err="1"/>
              <a:t>same</a:t>
            </a:r>
            <a:r>
              <a:rPr lang="it-IT"/>
              <a:t> style, do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write</a:t>
            </a:r>
            <a:r>
              <a:rPr lang="it-IT"/>
              <a:t> more text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necessary</a:t>
            </a:r>
            <a:r>
              <a:rPr lang="it-IT"/>
              <a:t> (short, concise bullet points are </a:t>
            </a:r>
            <a:r>
              <a:rPr lang="it-IT" err="1"/>
              <a:t>often</a:t>
            </a:r>
            <a:r>
              <a:rPr lang="it-IT"/>
              <a:t> </a:t>
            </a:r>
            <a:r>
              <a:rPr lang="it-IT" err="1"/>
              <a:t>enough</a:t>
            </a:r>
            <a:r>
              <a:rPr lang="it-IT"/>
              <a:t>)</a:t>
            </a:r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1988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1. 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endParaRPr lang="de-DE"/>
          </a:p>
          <a:p>
            <a:pPr lvl="1"/>
            <a:r>
              <a:rPr lang="de-DE" err="1"/>
              <a:t>efgh</a:t>
            </a:r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45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1-i. </a:t>
            </a:r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r>
              <a:rPr lang="de-DE"/>
              <a:t> (</a:t>
            </a:r>
            <a:r>
              <a:rPr lang="de-DE" err="1"/>
              <a:t>Aptos</a:t>
            </a:r>
            <a:r>
              <a:rPr lang="de-DE"/>
              <a:t> 22)</a:t>
            </a:r>
          </a:p>
          <a:p>
            <a:pPr lvl="1"/>
            <a:r>
              <a:rPr lang="de-DE" err="1"/>
              <a:t>efgh</a:t>
            </a:r>
            <a:r>
              <a:rPr lang="de-DE"/>
              <a:t> (</a:t>
            </a:r>
            <a:r>
              <a:rPr lang="de-DE" err="1"/>
              <a:t>Aptos</a:t>
            </a:r>
            <a:r>
              <a:rPr lang="de-DE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an </a:t>
            </a:r>
            <a:r>
              <a:rPr lang="it-IT" err="1"/>
              <a:t>example</a:t>
            </a:r>
            <a:r>
              <a:rPr lang="it-IT"/>
              <a:t> BUT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use </a:t>
            </a:r>
            <a:r>
              <a:rPr lang="it-IT" err="1"/>
              <a:t>underpoints</a:t>
            </a:r>
            <a:r>
              <a:rPr lang="it-IT"/>
              <a:t> </a:t>
            </a:r>
            <a:r>
              <a:rPr lang="it-IT" err="1"/>
              <a:t>please</a:t>
            </a:r>
            <a:r>
              <a:rPr lang="it-IT"/>
              <a:t> with the i, ii, iii….</a:t>
            </a:r>
            <a:endParaRPr lang="en-GB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8228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1-i. </a:t>
            </a:r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endParaRPr lang="de-DE"/>
          </a:p>
          <a:p>
            <a:pPr lvl="1"/>
            <a:r>
              <a:rPr lang="de-DE" err="1"/>
              <a:t>efgh</a:t>
            </a:r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9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X. Graph</a:t>
            </a:r>
            <a:endParaRPr lang="en-GB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/>
              <a:t>(</a:t>
            </a:r>
            <a:r>
              <a:rPr lang="it-IT" sz="1100" err="1"/>
              <a:t>Description</a:t>
            </a:r>
            <a:r>
              <a:rPr lang="it-IT" sz="1100"/>
              <a:t> of the </a:t>
            </a:r>
            <a:r>
              <a:rPr lang="it-IT" sz="1100" err="1"/>
              <a:t>graph</a:t>
            </a:r>
            <a:r>
              <a:rPr lang="it-IT" sz="1100"/>
              <a:t>, </a:t>
            </a:r>
            <a:r>
              <a:rPr lang="it-IT" sz="1100" err="1"/>
              <a:t>example</a:t>
            </a:r>
            <a:r>
              <a:rPr lang="it-IT" sz="1100"/>
              <a:t>: </a:t>
            </a:r>
            <a:r>
              <a:rPr lang="it-IT" sz="1100" i="1"/>
              <a:t>power curve power over wind speed</a:t>
            </a:r>
            <a:r>
              <a:rPr lang="it-IT" sz="1100"/>
              <a:t> )</a:t>
            </a:r>
          </a:p>
          <a:p>
            <a:r>
              <a:rPr lang="it-IT" sz="1100"/>
              <a:t>(</a:t>
            </a:r>
            <a:r>
              <a:rPr lang="it-IT" sz="1100" err="1"/>
              <a:t>Citation</a:t>
            </a:r>
            <a:r>
              <a:rPr lang="it-IT" sz="1100"/>
              <a:t> of the sources, </a:t>
            </a:r>
            <a:r>
              <a:rPr lang="it-IT" sz="1100" err="1"/>
              <a:t>example</a:t>
            </a:r>
            <a:r>
              <a:rPr lang="it-IT" sz="1100"/>
              <a:t>:</a:t>
            </a:r>
            <a:r>
              <a:rPr lang="it-IT" sz="1100" b="1"/>
              <a:t> </a:t>
            </a:r>
            <a:r>
              <a:rPr lang="it-IT" sz="1100" b="0"/>
              <a:t>[1] </a:t>
            </a:r>
            <a:r>
              <a:rPr lang="it-IT" sz="1100"/>
              <a:t>)  </a:t>
            </a:r>
          </a:p>
          <a:p>
            <a:r>
              <a:rPr lang="it-IT" sz="1100"/>
              <a:t>(Last date of access, </a:t>
            </a:r>
            <a:r>
              <a:rPr lang="it-IT" sz="1100" err="1"/>
              <a:t>example</a:t>
            </a:r>
            <a:r>
              <a:rPr lang="it-IT" sz="1100"/>
              <a:t>: 21/12/2015)</a:t>
            </a:r>
            <a:endParaRPr lang="en-GB" sz="110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err="1"/>
              <a:t>Add</a:t>
            </a:r>
            <a:r>
              <a:rPr lang="it-IT" sz="1400"/>
              <a:t> a link to the </a:t>
            </a:r>
            <a:r>
              <a:rPr lang="it-IT" sz="1400" err="1"/>
              <a:t>reference</a:t>
            </a:r>
            <a:r>
              <a:rPr lang="it-IT" sz="1400"/>
              <a:t> </a:t>
            </a:r>
            <a:r>
              <a:rPr lang="it-IT" sz="1400" err="1"/>
              <a:t>number</a:t>
            </a:r>
            <a:r>
              <a:rPr lang="it-IT" sz="1400"/>
              <a:t> </a:t>
            </a:r>
            <a:r>
              <a:rPr lang="it-IT" sz="1400" err="1"/>
              <a:t>that</a:t>
            </a:r>
            <a:r>
              <a:rPr lang="it-IT" sz="1400"/>
              <a:t> </a:t>
            </a:r>
            <a:r>
              <a:rPr lang="it-IT" sz="1400" err="1"/>
              <a:t>goes</a:t>
            </a:r>
            <a:r>
              <a:rPr lang="it-IT" sz="1400"/>
              <a:t> to the last slide: highlight the </a:t>
            </a:r>
            <a:r>
              <a:rPr lang="it-IT" sz="1400" err="1"/>
              <a:t>number</a:t>
            </a:r>
            <a:r>
              <a:rPr lang="it-IT" sz="1400"/>
              <a:t>-&gt;</a:t>
            </a:r>
            <a:r>
              <a:rPr lang="it-IT" sz="1400" err="1"/>
              <a:t>right</a:t>
            </a:r>
            <a:r>
              <a:rPr lang="it-IT" sz="1400"/>
              <a:t> click-&gt;</a:t>
            </a:r>
            <a:r>
              <a:rPr lang="it-IT" sz="1400" err="1"/>
              <a:t>select</a:t>
            </a:r>
            <a:r>
              <a:rPr lang="it-IT" sz="1400"/>
              <a:t> link-&gt;place in </a:t>
            </a:r>
            <a:r>
              <a:rPr lang="it-IT" sz="1400" err="1"/>
              <a:t>this</a:t>
            </a:r>
            <a:r>
              <a:rPr lang="it-IT" sz="1400"/>
              <a:t> </a:t>
            </a:r>
            <a:r>
              <a:rPr lang="it-IT" sz="1400" err="1"/>
              <a:t>document</a:t>
            </a:r>
            <a:r>
              <a:rPr lang="it-IT" sz="1400"/>
              <a:t>-&gt;</a:t>
            </a:r>
            <a:r>
              <a:rPr lang="it-IT" sz="1400" err="1"/>
              <a:t>select</a:t>
            </a:r>
            <a:r>
              <a:rPr lang="it-IT" sz="1400"/>
              <a:t> last slide</a:t>
            </a:r>
            <a:endParaRPr lang="en-GB" sz="140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5110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X. Graph</a:t>
            </a:r>
            <a:endParaRPr lang="en-GB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/>
              <a:t>(</a:t>
            </a:r>
            <a:r>
              <a:rPr lang="it-IT" sz="1100" err="1"/>
              <a:t>Description</a:t>
            </a:r>
            <a:r>
              <a:rPr lang="it-IT" sz="1100"/>
              <a:t> of the </a:t>
            </a:r>
            <a:r>
              <a:rPr lang="it-IT" sz="1100" err="1"/>
              <a:t>graph</a:t>
            </a:r>
            <a:r>
              <a:rPr lang="it-IT" sz="1100"/>
              <a:t>, </a:t>
            </a:r>
            <a:r>
              <a:rPr lang="it-IT" sz="1100" err="1"/>
              <a:t>example</a:t>
            </a:r>
            <a:r>
              <a:rPr lang="it-IT" sz="1100"/>
              <a:t>: </a:t>
            </a:r>
            <a:r>
              <a:rPr lang="it-IT" sz="1100" i="1"/>
              <a:t>power curve power over wind speed</a:t>
            </a:r>
            <a:r>
              <a:rPr lang="it-IT" sz="1100"/>
              <a:t> )</a:t>
            </a:r>
          </a:p>
          <a:p>
            <a:r>
              <a:rPr lang="it-IT" sz="1100"/>
              <a:t>(</a:t>
            </a:r>
            <a:r>
              <a:rPr lang="it-IT" sz="1100" err="1"/>
              <a:t>Citation</a:t>
            </a:r>
            <a:r>
              <a:rPr lang="it-IT" sz="1100"/>
              <a:t> of the sources, </a:t>
            </a:r>
            <a:r>
              <a:rPr lang="it-IT" sz="1100" err="1"/>
              <a:t>example</a:t>
            </a:r>
            <a:r>
              <a:rPr lang="it-IT" sz="1100"/>
              <a:t>:</a:t>
            </a:r>
            <a:r>
              <a:rPr lang="it-IT" sz="1100" b="1"/>
              <a:t> </a:t>
            </a:r>
            <a:r>
              <a:rPr lang="it-IT" sz="1100" b="0"/>
              <a:t>[1] </a:t>
            </a:r>
            <a:r>
              <a:rPr lang="it-IT" sz="1100"/>
              <a:t>)  </a:t>
            </a:r>
          </a:p>
          <a:p>
            <a:r>
              <a:rPr lang="it-IT" sz="1100"/>
              <a:t>(Last date of access, </a:t>
            </a:r>
            <a:r>
              <a:rPr lang="it-IT" sz="1100" err="1"/>
              <a:t>example</a:t>
            </a:r>
            <a:r>
              <a:rPr lang="it-IT" sz="1100"/>
              <a:t>: 21/12/2015)</a:t>
            </a:r>
            <a:endParaRPr lang="en-GB" sz="110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343465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The style </a:t>
            </a:r>
            <a:r>
              <a:rPr lang="it-IT" err="1"/>
              <a:t>chosen</a:t>
            </a:r>
            <a:r>
              <a:rPr lang="it-IT"/>
              <a:t> for </a:t>
            </a:r>
            <a:r>
              <a:rPr lang="it-IT" err="1"/>
              <a:t>citation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IEEE, so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create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citation</a:t>
            </a:r>
            <a:r>
              <a:rPr lang="it-IT"/>
              <a:t> follow </a:t>
            </a:r>
            <a:r>
              <a:rPr lang="it-IT" err="1"/>
              <a:t>that</a:t>
            </a:r>
            <a:r>
              <a:rPr lang="it-IT"/>
              <a:t> style.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create an IEEE </a:t>
            </a:r>
            <a:r>
              <a:rPr lang="it-IT" err="1"/>
              <a:t>citation</a:t>
            </a:r>
            <a:r>
              <a:rPr lang="it-IT"/>
              <a:t> from a website, </a:t>
            </a:r>
            <a:r>
              <a:rPr lang="it-IT" err="1"/>
              <a:t>you</a:t>
            </a:r>
            <a:r>
              <a:rPr lang="it-IT"/>
              <a:t> can use some free </a:t>
            </a:r>
            <a:r>
              <a:rPr lang="it-IT" err="1"/>
              <a:t>converters</a:t>
            </a:r>
            <a:r>
              <a:rPr lang="it-IT"/>
              <a:t> </a:t>
            </a:r>
            <a:r>
              <a:rPr lang="it-IT" err="1"/>
              <a:t>available</a:t>
            </a:r>
            <a:r>
              <a:rPr lang="it-IT"/>
              <a:t> on the internet, like:</a:t>
            </a:r>
          </a:p>
          <a:p>
            <a:pPr algn="ctr"/>
            <a:r>
              <a:rPr lang="en-GB" b="1">
                <a:hlinkClick r:id="rId2"/>
              </a:rPr>
              <a:t>https://www.mybib.com/tools/ieee-citation-generator</a:t>
            </a:r>
            <a:r>
              <a:rPr lang="en-GB" b="1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255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2332795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01122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2098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/>
              <a:t>Weekly report: Team X</a:t>
            </a:r>
            <a:endParaRPr lang="en-GB" sz="400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/>
              <a:t>Week </a:t>
            </a:r>
            <a:r>
              <a:rPr lang="it-IT" sz="2000" err="1"/>
              <a:t>number</a:t>
            </a:r>
            <a:r>
              <a:rPr lang="it-IT" sz="2000"/>
              <a:t>: X</a:t>
            </a:r>
          </a:p>
          <a:p>
            <a:r>
              <a:rPr lang="it-IT" sz="2000"/>
              <a:t>Date: DD/MM/20JJ</a:t>
            </a:r>
          </a:p>
          <a:p>
            <a:r>
              <a:rPr lang="it-IT" sz="200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First slide for groups</a:t>
            </a:r>
            <a:endParaRPr lang="en-GB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182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6522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264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607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7150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27932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"/>
          <p:cNvSpPr>
            <a:spLocks/>
          </p:cNvSpPr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 w="19050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148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7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6" name="曲线"/>
          <p:cNvSpPr>
            <a:spLocks/>
          </p:cNvSpPr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5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4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3" name="曲线"/>
          <p:cNvSpPr>
            <a:spLocks/>
          </p:cNvSpPr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35" name="文本框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sz="4400"/>
              <a:t>1. Title, example: Tasks of the week   </a:t>
            </a:r>
            <a:endParaRPr lang="zh-CN" altLang="en-US" sz="4400"/>
          </a:p>
        </p:txBody>
      </p:sp>
      <p:sp>
        <p:nvSpPr>
          <p:cNvPr id="136" name="文本框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 sz="2200"/>
              <a:t>Abcd</a:t>
            </a:r>
          </a:p>
          <a:p>
            <a:pPr marL="971550" lvl="1" indent="-514350">
              <a:buFontTx/>
              <a:buAutoNum type="romanLcPeriod"/>
            </a:pPr>
            <a:r>
              <a:rPr lang="en-US" altLang="zh-CN" sz="2000"/>
              <a:t>efgh</a:t>
            </a:r>
            <a:endParaRPr lang="zh-CN" altLang="en-US" sz="2000"/>
          </a:p>
        </p:txBody>
      </p:sp>
      <p:sp>
        <p:nvSpPr>
          <p:cNvPr id="137" name="直线"/>
          <p:cNvSpPr>
            <a:spLocks/>
          </p:cNvSpPr>
          <p:nvPr/>
        </p:nvSpPr>
        <p:spPr>
          <a:xfrm>
            <a:off x="838200" y="1251708"/>
            <a:ext cx="10515600" cy="0"/>
          </a:xfrm>
          <a:prstGeom prst="line">
            <a:avLst/>
          </a:prstGeom>
          <a:noFill/>
          <a:ln w="38100" cap="flat" cmpd="sng">
            <a:solidFill>
              <a:srgbClr val="8ECEFA"/>
            </a:solidFill>
            <a:prstDash val="solid"/>
            <a:round/>
          </a:ln>
        </p:spPr>
      </p:sp>
      <p:sp>
        <p:nvSpPr>
          <p:cNvPr id="138" name="文本框"/>
          <p:cNvSpPr>
            <a:spLocks noGrp="1"/>
          </p:cNvSpPr>
          <p:nvPr>
            <p:ph type="body"/>
          </p:nvPr>
        </p:nvSpPr>
        <p:spPr>
          <a:xfrm>
            <a:off x="2878527" y="6564113"/>
            <a:ext cx="5596085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1200" kern="1200">
                <a:solidFill>
                  <a:schemeClr val="bg1"/>
                </a:solidFill>
                <a:latin typeface="Aptos" charset="0"/>
                <a:ea typeface="等线" charset="0"/>
                <a:cs typeface="Droid Sans" charset="0"/>
              </a:rPr>
              <a:t>Vijay Simha Reddy Bogala, Josef Remberger</a:t>
            </a:r>
            <a:endParaRPr lang="zh-CN" altLang="en-US" sz="1200" kern="1200">
              <a:solidFill>
                <a:schemeClr val="bg1"/>
              </a:solidFill>
              <a:latin typeface="Aptos" charset="0"/>
              <a:ea typeface="等线" charset="0"/>
              <a:cs typeface="Droid Sans" charset="0"/>
            </a:endParaRPr>
          </a:p>
        </p:txBody>
      </p:sp>
      <p:sp>
        <p:nvSpPr>
          <p:cNvPr id="139" name="文本框"/>
          <p:cNvSpPr>
            <a:spLocks noGrp="1"/>
          </p:cNvSpPr>
          <p:nvPr>
            <p:ph type="dt"/>
          </p:nvPr>
        </p:nvSpPr>
        <p:spPr>
          <a:xfrm>
            <a:off x="838200" y="6566803"/>
            <a:ext cx="1111369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10/21/2025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0" name="文本框"/>
          <p:cNvSpPr>
            <a:spLocks noGrp="1"/>
          </p:cNvSpPr>
          <p:nvPr>
            <p:ph type="ftr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1" name="文本框"/>
          <p:cNvSpPr>
            <a:spLocks noGrp="1"/>
          </p:cNvSpPr>
          <p:nvPr>
            <p:ph type="sldNum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‹#›</a:t>
            </a:fld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2" name="文本框"/>
          <p:cNvSpPr>
            <a:spLocks noGrp="1"/>
          </p:cNvSpPr>
          <p:nvPr>
            <p:ph type="body"/>
          </p:nvPr>
        </p:nvSpPr>
        <p:spPr>
          <a:xfrm>
            <a:off x="749023" y="6216958"/>
            <a:ext cx="2248453" cy="309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1200" cap="none" spc="0" baseline="0">
                <a:solidFill>
                  <a:srgbClr val="000000"/>
                </a:solidFill>
                <a:latin typeface="Aptos" charset="0"/>
                <a:ea typeface="等线" charset="0"/>
                <a:cs typeface="Droid Sans" charset="0"/>
              </a:rPr>
              <a:t>[1], [2]….</a:t>
            </a:r>
          </a:p>
          <a:p>
            <a:pPr marL="457200" lvl="1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28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1_Vergleich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838200" y="64587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4038600" y="645874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610600" y="645874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92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/>
              <a:t>Weekly report: Team X</a:t>
            </a:r>
            <a:endParaRPr lang="en-GB" sz="400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/>
              <a:t>Week </a:t>
            </a:r>
            <a:r>
              <a:rPr lang="it-IT" sz="2000" err="1"/>
              <a:t>number</a:t>
            </a:r>
            <a:r>
              <a:rPr lang="it-IT" sz="2000"/>
              <a:t>: X</a:t>
            </a:r>
          </a:p>
          <a:p>
            <a:r>
              <a:rPr lang="it-IT" sz="2000"/>
              <a:t>Date: DD/MM/20JJ</a:t>
            </a:r>
          </a:p>
          <a:p>
            <a:r>
              <a:rPr lang="it-IT" sz="200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5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29663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The style </a:t>
            </a:r>
            <a:r>
              <a:rPr lang="it-IT" err="1"/>
              <a:t>chosen</a:t>
            </a:r>
            <a:r>
              <a:rPr lang="it-IT"/>
              <a:t> for </a:t>
            </a:r>
            <a:r>
              <a:rPr lang="it-IT" err="1"/>
              <a:t>citation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IEEE, so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create </a:t>
            </a:r>
            <a:r>
              <a:rPr lang="it-IT" err="1"/>
              <a:t>your</a:t>
            </a:r>
            <a:r>
              <a:rPr lang="it-IT"/>
              <a:t> </a:t>
            </a:r>
            <a:r>
              <a:rPr lang="it-IT" err="1"/>
              <a:t>citation</a:t>
            </a:r>
            <a:r>
              <a:rPr lang="it-IT"/>
              <a:t> follow </a:t>
            </a:r>
            <a:r>
              <a:rPr lang="it-IT" err="1"/>
              <a:t>that</a:t>
            </a:r>
            <a:r>
              <a:rPr lang="it-IT"/>
              <a:t> style. </a:t>
            </a:r>
            <a:r>
              <a:rPr lang="it-IT" err="1"/>
              <a:t>If</a:t>
            </a:r>
            <a:r>
              <a:rPr lang="it-IT"/>
              <a:t> </a:t>
            </a:r>
            <a:r>
              <a:rPr lang="it-IT" err="1"/>
              <a:t>you</a:t>
            </a:r>
            <a:r>
              <a:rPr lang="it-IT"/>
              <a:t> </a:t>
            </a:r>
            <a:r>
              <a:rPr lang="it-IT" err="1"/>
              <a:t>want</a:t>
            </a:r>
            <a:r>
              <a:rPr lang="it-IT"/>
              <a:t> to create an IEEE </a:t>
            </a:r>
            <a:r>
              <a:rPr lang="it-IT" err="1"/>
              <a:t>citation</a:t>
            </a:r>
            <a:r>
              <a:rPr lang="it-IT"/>
              <a:t> from a website, </a:t>
            </a:r>
            <a:r>
              <a:rPr lang="it-IT" err="1"/>
              <a:t>you</a:t>
            </a:r>
            <a:r>
              <a:rPr lang="it-IT"/>
              <a:t> can use some free </a:t>
            </a:r>
            <a:r>
              <a:rPr lang="it-IT" err="1"/>
              <a:t>converters</a:t>
            </a:r>
            <a:r>
              <a:rPr lang="it-IT"/>
              <a:t> </a:t>
            </a:r>
            <a:r>
              <a:rPr lang="it-IT" err="1"/>
              <a:t>available</a:t>
            </a:r>
            <a:r>
              <a:rPr lang="it-IT"/>
              <a:t> on the internet, like:</a:t>
            </a:r>
          </a:p>
          <a:p>
            <a:pPr algn="ctr"/>
            <a:r>
              <a:rPr lang="en-GB" b="1">
                <a:hlinkClick r:id="rId2"/>
              </a:rPr>
              <a:t>https://www.mybib.com/tools/ieee-citation-generator</a:t>
            </a:r>
            <a:r>
              <a:rPr lang="en-GB" b="1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Group </a:t>
            </a:r>
            <a:r>
              <a:rPr lang="de-DE" err="1"/>
              <a:t>members</a:t>
            </a:r>
            <a:r>
              <a:rPr lang="de-D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919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386150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/>
              <a:t>12.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Bed</a:t>
            </a:r>
            <a:r>
              <a:rPr lang="de-DE"/>
              <a:t> &amp; Yaw System  </a:t>
            </a:r>
          </a:p>
          <a:p>
            <a:pPr lvl="1"/>
            <a:r>
              <a:rPr lang="de-DE"/>
              <a:t>13. Tower  </a:t>
            </a:r>
          </a:p>
          <a:p>
            <a:pPr lvl="1"/>
            <a:r>
              <a:rPr lang="de-DE"/>
              <a:t>14. </a:t>
            </a:r>
            <a:r>
              <a:rPr lang="de-DE" err="1"/>
              <a:t>Foundation</a:t>
            </a:r>
            <a:r>
              <a:rPr lang="de-DE"/>
              <a:t>  </a:t>
            </a:r>
          </a:p>
          <a:p>
            <a:pPr lvl="1"/>
            <a:r>
              <a:rPr lang="de-DE"/>
              <a:t>15. Storage System 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/>
              <a:t>1.  </a:t>
            </a:r>
            <a:r>
              <a:rPr lang="de-DE" err="1"/>
              <a:t>Windfarm</a:t>
            </a:r>
            <a:r>
              <a:rPr lang="de-DE"/>
              <a:t> Project Development  </a:t>
            </a:r>
          </a:p>
          <a:p>
            <a:pPr lvl="1"/>
            <a:r>
              <a:rPr lang="de-DE"/>
              <a:t>2.  Loads and Dynamics  </a:t>
            </a:r>
          </a:p>
          <a:p>
            <a:pPr lvl="1"/>
            <a:r>
              <a:rPr lang="de-DE"/>
              <a:t>3.  Feedback Controller  </a:t>
            </a:r>
          </a:p>
          <a:p>
            <a:pPr lvl="1"/>
            <a:r>
              <a:rPr lang="de-DE"/>
              <a:t>4.  Lidar-</a:t>
            </a:r>
            <a:r>
              <a:rPr lang="de-DE" err="1"/>
              <a:t>Assisted</a:t>
            </a:r>
            <a:r>
              <a:rPr lang="de-DE"/>
              <a:t> Controller  </a:t>
            </a:r>
          </a:p>
          <a:p>
            <a:pPr lvl="1"/>
            <a:r>
              <a:rPr lang="de-DE"/>
              <a:t>5.  Rotor Blade </a:t>
            </a:r>
            <a:r>
              <a:rPr lang="de-DE" err="1"/>
              <a:t>Aerodynamics</a:t>
            </a:r>
            <a:r>
              <a:rPr lang="de-DE"/>
              <a:t>  </a:t>
            </a:r>
          </a:p>
          <a:p>
            <a:pPr lvl="1"/>
            <a:r>
              <a:rPr lang="de-DE"/>
              <a:t>6.  Rotor Blade </a:t>
            </a:r>
            <a:r>
              <a:rPr lang="de-DE" err="1"/>
              <a:t>Structures</a:t>
            </a:r>
            <a:r>
              <a:rPr lang="de-DE"/>
              <a:t>  </a:t>
            </a:r>
          </a:p>
          <a:p>
            <a:pPr lvl="1"/>
            <a:r>
              <a:rPr lang="de-DE"/>
              <a:t>7.  </a:t>
            </a:r>
            <a:r>
              <a:rPr lang="de-DE" err="1"/>
              <a:t>Electrical</a:t>
            </a:r>
            <a:r>
              <a:rPr lang="de-DE"/>
              <a:t> </a:t>
            </a:r>
            <a:r>
              <a:rPr lang="de-DE" err="1"/>
              <a:t>Drivetrain</a:t>
            </a:r>
            <a:r>
              <a:rPr lang="de-DE"/>
              <a:t> (EDT)  </a:t>
            </a:r>
          </a:p>
          <a:p>
            <a:pPr lvl="1"/>
            <a:r>
              <a:rPr lang="de-DE"/>
              <a:t>8.  </a:t>
            </a:r>
            <a:r>
              <a:rPr lang="de-DE" err="1"/>
              <a:t>Grid</a:t>
            </a:r>
            <a:r>
              <a:rPr lang="de-DE"/>
              <a:t> Code Development (GCD)  </a:t>
            </a:r>
          </a:p>
          <a:p>
            <a:pPr lvl="1"/>
            <a:r>
              <a:rPr lang="de-DE"/>
              <a:t>9.  Rotor Hub &amp; Pitch System  </a:t>
            </a:r>
          </a:p>
          <a:p>
            <a:pPr lvl="1"/>
            <a:r>
              <a:rPr lang="de-DE"/>
              <a:t>10. Rotor </a:t>
            </a:r>
            <a:r>
              <a:rPr lang="de-DE" err="1"/>
              <a:t>Bearing</a:t>
            </a:r>
            <a:r>
              <a:rPr lang="de-DE"/>
              <a:t> System  </a:t>
            </a:r>
          </a:p>
          <a:p>
            <a:pPr lvl="1"/>
            <a:r>
              <a:rPr lang="de-DE"/>
              <a:t>11. </a:t>
            </a:r>
            <a:r>
              <a:rPr lang="de-DE" err="1"/>
              <a:t>Gearbox</a:t>
            </a:r>
            <a:r>
              <a:rPr lang="de-DE"/>
              <a:t>, Brake, Coupling  </a:t>
            </a:r>
          </a:p>
          <a:p>
            <a:pPr lvl="1"/>
            <a:r>
              <a:rPr lang="de-DE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23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(</a:t>
            </a:r>
            <a:r>
              <a:rPr lang="de-DE" err="1"/>
              <a:t>Aptos</a:t>
            </a:r>
            <a:r>
              <a:rPr lang="de-DE"/>
              <a:t>, 22)</a:t>
            </a:r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(</a:t>
            </a:r>
            <a:r>
              <a:rPr lang="de-DE" err="1"/>
              <a:t>Aptos</a:t>
            </a:r>
            <a:r>
              <a:rPr lang="de-DE"/>
              <a:t>, 20)</a:t>
            </a:r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an </a:t>
            </a:r>
            <a:r>
              <a:rPr lang="it-IT" err="1"/>
              <a:t>example</a:t>
            </a:r>
            <a:r>
              <a:rPr lang="it-IT"/>
              <a:t> </a:t>
            </a:r>
            <a:r>
              <a:rPr lang="it-IT" b="1"/>
              <a:t>BUT</a:t>
            </a:r>
            <a:br>
              <a:rPr lang="it-IT"/>
            </a:br>
            <a:r>
              <a:rPr lang="it-IT"/>
              <a:t>use the </a:t>
            </a:r>
            <a:r>
              <a:rPr lang="it-IT" err="1"/>
              <a:t>same</a:t>
            </a:r>
            <a:r>
              <a:rPr lang="it-IT"/>
              <a:t> style and short, concise bullet points) </a:t>
            </a:r>
            <a:br>
              <a:rPr lang="it-IT"/>
            </a:br>
            <a:r>
              <a:rPr lang="it-IT" err="1"/>
              <a:t>Only</a:t>
            </a:r>
            <a:r>
              <a:rPr lang="it-IT"/>
              <a:t> </a:t>
            </a:r>
            <a:r>
              <a:rPr lang="it-IT" err="1"/>
              <a:t>topics</a:t>
            </a:r>
            <a:r>
              <a:rPr lang="it-IT"/>
              <a:t> for the 4 min </a:t>
            </a:r>
            <a:r>
              <a:rPr lang="it-IT" err="1"/>
              <a:t>timeslot</a:t>
            </a:r>
            <a:r>
              <a:rPr lang="it-IT"/>
              <a:t>!</a:t>
            </a:r>
            <a:endParaRPr lang="en-GB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This</a:t>
            </a:r>
            <a:r>
              <a:rPr lang="it-IT"/>
              <a:t> slide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for </a:t>
            </a:r>
            <a:r>
              <a:rPr lang="it-IT" err="1"/>
              <a:t>explanation</a:t>
            </a:r>
            <a:r>
              <a:rPr lang="it-IT"/>
              <a:t>, </a:t>
            </a:r>
            <a:r>
              <a:rPr lang="it-IT" err="1"/>
              <a:t>dont´t</a:t>
            </a:r>
            <a:r>
              <a:rPr lang="it-IT"/>
              <a:t> use </a:t>
            </a:r>
            <a:r>
              <a:rPr lang="it-IT" err="1"/>
              <a:t>it!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413681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10/21/2025</a:t>
            </a:r>
            <a:endParaRPr lang="en-GB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Vijay </a:t>
            </a:r>
            <a:r>
              <a:rPr lang="de-DE" err="1"/>
              <a:t>Simha</a:t>
            </a:r>
            <a:r>
              <a:rPr lang="de-DE"/>
              <a:t> Reddy </a:t>
            </a:r>
            <a:r>
              <a:rPr lang="de-DE" err="1"/>
              <a:t>Bogala</a:t>
            </a:r>
            <a:r>
              <a:rPr lang="de-DE"/>
              <a:t>, Josef Remberger</a:t>
            </a:r>
          </a:p>
        </p:txBody>
      </p:sp>
    </p:spTree>
    <p:extLst>
      <p:ext uri="{BB962C8B-B14F-4D97-AF65-F5344CB8AC3E}">
        <p14:creationId xmlns:p14="http://schemas.microsoft.com/office/powerpoint/2010/main" val="131730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Electrical Drivetrain / 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10/21/2025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6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3" r:id="rId5"/>
    <p:sldLayoutId id="214748372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Electrical Drivetrain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10/21/2025</a:t>
            </a:r>
            <a:endParaRPr lang="en-GB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39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new.abb.com/motors-generators/generators/generators-for-renewables/doubly-fed-generators" TargetMode="External"/><Relationship Id="rId4" Type="http://schemas.openxmlformats.org/officeDocument/2006/relationships/hyperlink" Target="https://www.researchgate.net/publication/263364715_Electrical_machines_and_power-electronic_systems_for_high-power_wind_energy_generation_applications_Part_II_-_Power_electronics_and_control_system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researchgate.net/publication/263364715_Electrical_machines_and_power-electronic_systems_for_high-power_wind_energy_generation_applications_Part_II_-_Power_electronics_and_control_system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report: Electrical Drivetrain</a:t>
            </a:r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565241" y="358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7</a:t>
            </a:r>
            <a:endParaRPr lang="en-US" dirty="0"/>
          </a:p>
          <a:p>
            <a:r>
              <a:rPr lang="it-IT" sz="2000" dirty="0"/>
              <a:t>Date: 11/11/2025</a:t>
            </a:r>
          </a:p>
          <a:p>
            <a:r>
              <a:rPr lang="it-IT" sz="2000" dirty="0"/>
              <a:t>Supervisor: </a:t>
            </a:r>
            <a:r>
              <a:rPr lang="it-IT" sz="2000" dirty="0">
                <a:latin typeface="Aptos"/>
              </a:rPr>
              <a:t>Prof. Dr.-Ing. Saiju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F1D8B-AA3D-0259-5E4F-2CDC8B30563D}"/>
              </a:ext>
            </a:extLst>
          </p:cNvPr>
          <p:cNvSpPr txBox="1">
            <a:spLocks/>
          </p:cNvSpPr>
          <p:nvPr/>
        </p:nvSpPr>
        <p:spPr>
          <a:xfrm>
            <a:off x="3531588" y="3967804"/>
            <a:ext cx="512882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Group members:  Aiswarya Vijayan, Vishranti Shivajirao Patil , Girish Mahadeo Padalkar, Cristina Milene Vergara Hernandez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E339F-29BC-C621-536B-8758FA672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93" y="3246104"/>
            <a:ext cx="559661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文本框"/>
          <p:cNvSpPr>
            <a:spLocks noGrp="1"/>
          </p:cNvSpPr>
          <p:nvPr>
            <p:ph type="title"/>
          </p:nvPr>
        </p:nvSpPr>
        <p:spPr>
          <a:xfrm>
            <a:off x="937592" y="324643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noProof="0" dirty="0"/>
              <a:t>Bibliography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F4E31-D8EF-BD6B-0B21-F913357B082A}"/>
              </a:ext>
            </a:extLst>
          </p:cNvPr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 algn="r"/>
            <a:r>
              <a:rPr lang="en-US" sz="1200" noProof="0" dirty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5A4F-3163-9DBF-FD18-19E943A66680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ctr"/>
            <a:fld id="{CAD2D6BD-DE1B-4B5F-8B41-2702339687B9}" type="slidenum">
              <a:rPr lang="en-US" sz="1200" b="0" i="0" u="none" strike="noStrike" kern="1200" cap="none" spc="0" baseline="0" noProof="0" smtClean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10</a:t>
            </a:fld>
            <a:endParaRPr lang="en-US" sz="1200" noProof="0" dirty="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750FB-0F77-2AFD-5052-3F1383A7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142" y="6563174"/>
            <a:ext cx="2883658" cy="365792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1C0995E-FEBD-077C-14BB-63CEFB257421}"/>
              </a:ext>
            </a:extLst>
          </p:cNvPr>
          <p:cNvSpPr txBox="1">
            <a:spLocks/>
          </p:cNvSpPr>
          <p:nvPr/>
        </p:nvSpPr>
        <p:spPr>
          <a:xfrm>
            <a:off x="937592" y="6563841"/>
            <a:ext cx="15372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noProof="0" dirty="0">
                <a:solidFill>
                  <a:schemeClr val="bg1"/>
                </a:solidFill>
              </a:rPr>
              <a:t>11/11/2025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623B4881-1EC5-EE56-191B-9370A1E6C82D}"/>
              </a:ext>
            </a:extLst>
          </p:cNvPr>
          <p:cNvSpPr txBox="1">
            <a:spLocks/>
          </p:cNvSpPr>
          <p:nvPr/>
        </p:nvSpPr>
        <p:spPr>
          <a:xfrm>
            <a:off x="2878527" y="6564113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noProof="0" dirty="0">
                <a:solidFill>
                  <a:schemeClr val="bg1"/>
                </a:solidFill>
              </a:rPr>
              <a:t>Girish Padalkar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206F95-7282-841C-C068-9BF43CB5A0B0}"/>
              </a:ext>
            </a:extLst>
          </p:cNvPr>
          <p:cNvSpPr txBox="1">
            <a:spLocks/>
          </p:cNvSpPr>
          <p:nvPr/>
        </p:nvSpPr>
        <p:spPr>
          <a:xfrm>
            <a:off x="701372" y="1650205"/>
            <a:ext cx="10988040" cy="43513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rtlCol="0" anchor="t" anchorCtr="0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en-US" noProof="0" dirty="0" err="1"/>
              <a:t>Pyrhonen</a:t>
            </a:r>
            <a:r>
              <a:rPr lang="en-US" noProof="0" dirty="0"/>
              <a:t>, J., Jokinen, T., &amp; </a:t>
            </a:r>
            <a:r>
              <a:rPr lang="en-US" noProof="0" dirty="0" err="1"/>
              <a:t>Hrabovcova</a:t>
            </a:r>
            <a:r>
              <a:rPr lang="en-US" noProof="0" dirty="0"/>
              <a:t>, V. </a:t>
            </a:r>
            <a:r>
              <a:rPr lang="en-US" i="1" noProof="0" dirty="0"/>
              <a:t>Design of Electrical Machines</a:t>
            </a:r>
            <a:r>
              <a:rPr lang="en-US" noProof="0" dirty="0"/>
              <a:t>, 2nd Edition. Wiley. </a:t>
            </a:r>
            <a:r>
              <a:rPr lang="en-US" dirty="0"/>
              <a:t>Access Date- 10/11/2025</a:t>
            </a:r>
            <a:endParaRPr lang="en-US" noProof="0" dirty="0"/>
          </a:p>
          <a:p>
            <a:pPr marL="342900" indent="-342900">
              <a:buFont typeface="+mj-lt"/>
              <a:buAutoNum type="arabicParenR"/>
            </a:pPr>
            <a:r>
              <a:rPr lang="en-US" noProof="0" dirty="0"/>
              <a:t>Li, H., &amp; Chen, Z. (2009). Electrical machines and power-electronic systems for high-power wind energy generation applications. Part II: Power electronics and control systems. [ResearchGate]. </a:t>
            </a:r>
            <a:r>
              <a:rPr lang="en-US" b="1" noProof="0" dirty="0">
                <a:hlinkClick r:id="rId4"/>
              </a:rPr>
              <a:t>https://www.researchgate.net/publication/263364715_Electrical_machines_and_power-electronic_systems_for_high-power_wind_energy_generation_applications_Part_II_-_Power_electronics_and_control_systems</a:t>
            </a:r>
            <a:r>
              <a:rPr lang="en-US" b="1" noProof="0" dirty="0"/>
              <a:t> </a:t>
            </a:r>
            <a:r>
              <a:rPr lang="en-US" dirty="0"/>
              <a:t>Access Date- 06/11/2025</a:t>
            </a:r>
            <a:endParaRPr lang="en-US" noProof="0" dirty="0"/>
          </a:p>
          <a:p>
            <a:pPr marL="342900" indent="-342900">
              <a:buFont typeface="+mj-lt"/>
              <a:buAutoNum type="arabicParenR"/>
            </a:pPr>
            <a:r>
              <a:rPr lang="en-US" noProof="0" dirty="0"/>
              <a:t>ABB. (2024). Doubly-fed generators for renewables. </a:t>
            </a:r>
            <a:r>
              <a:rPr lang="en-US" b="1" noProof="0" dirty="0">
                <a:hlinkClick r:id="rId5"/>
              </a:rPr>
              <a:t>https://new.abb.com/motors-generators/generators/generators-for-renewables/doubly-fed-generators</a:t>
            </a:r>
            <a:r>
              <a:rPr lang="en-US" b="1" noProof="0" dirty="0"/>
              <a:t> </a:t>
            </a:r>
            <a:r>
              <a:rPr lang="en-US" dirty="0"/>
              <a:t>Access Date- 06/11/2025</a:t>
            </a:r>
            <a:endParaRPr lang="en-US" noProof="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7D00D96-B25F-2B58-BBC1-1A74FAC2127C}"/>
              </a:ext>
            </a:extLst>
          </p:cNvPr>
          <p:cNvSpPr txBox="1">
            <a:spLocks/>
          </p:cNvSpPr>
          <p:nvPr/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noProof="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72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marL="457200" lvl="1" indent="0">
              <a:buNone/>
            </a:pPr>
            <a:endParaRPr lang="de-DE" dirty="0"/>
          </a:p>
          <a:p>
            <a:pPr lvl="1">
              <a:buAutoNum type="arabicPeriod"/>
            </a:pPr>
            <a:r>
              <a:rPr lang="en-IN" dirty="0"/>
              <a:t>Generator :DFIG</a:t>
            </a:r>
          </a:p>
          <a:p>
            <a:pPr lvl="1">
              <a:buAutoNum type="arabicPeriod"/>
            </a:pPr>
            <a:r>
              <a:rPr lang="en-US" dirty="0"/>
              <a:t>Generator Front and Side View</a:t>
            </a:r>
          </a:p>
          <a:p>
            <a:pPr lvl="1">
              <a:buAutoNum type="arabicPeriod"/>
            </a:pPr>
            <a:r>
              <a:rPr lang="en-US" dirty="0"/>
              <a:t>Generator Component views</a:t>
            </a:r>
          </a:p>
          <a:p>
            <a:pPr lvl="1">
              <a:buAutoNum type="arabicPeriod"/>
            </a:pPr>
            <a:r>
              <a:rPr lang="en-US" dirty="0"/>
              <a:t>DFIG Design Parameters</a:t>
            </a:r>
          </a:p>
          <a:p>
            <a:pPr lvl="1">
              <a:buAutoNum type="arabicPeriod"/>
            </a:pPr>
            <a:r>
              <a:rPr lang="en-US" dirty="0"/>
              <a:t>Our offering design- ABB</a:t>
            </a:r>
          </a:p>
          <a:p>
            <a:pPr lvl="1">
              <a:buAutoNum type="arabicPeriod"/>
            </a:pPr>
            <a:r>
              <a:rPr lang="en-US" dirty="0"/>
              <a:t>Next steps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D9FF-3E62-4877-0B46-5730AAEC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Girish Padalkar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2E4B11-7E37-C65A-E83B-0056FA29D31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6400E-FF4C-7F4E-6257-267CD3B1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899442" y="365113"/>
            <a:ext cx="498452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1.Generator: DFIG</a:t>
            </a:r>
            <a:endParaRPr dirty="0"/>
          </a:p>
        </p:txBody>
      </p:sp>
      <p:sp>
        <p:nvSpPr>
          <p:cNvPr id="95" name="Google Shape;95;p3"/>
          <p:cNvSpPr txBox="1">
            <a:spLocks noGrp="1"/>
          </p:cNvSpPr>
          <p:nvPr>
            <p:ph type="ftr" idx="11"/>
          </p:nvPr>
        </p:nvSpPr>
        <p:spPr>
          <a:xfrm>
            <a:off x="4038600" y="65411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Girish Padalkar</a:t>
            </a:r>
            <a:endParaRPr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2CAB0417-4491-1783-56B3-979C96E340E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780535" y="6534065"/>
            <a:ext cx="274320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88204B84-8D11-4658-D0D6-AF61BEE29788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8" name="Foliennummernplatzhalter 24">
            <a:extLst>
              <a:ext uri="{FF2B5EF4-FFF2-40B4-BE49-F238E27FC236}">
                <a16:creationId xmlns:a16="http://schemas.microsoft.com/office/drawing/2014/main" id="{19C92765-C4F3-2B0C-AA96-7586831E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z="1200" smtClean="0"/>
              <a:t>3</a:t>
            </a:fld>
            <a:endParaRPr lang="en-GB" sz="1200" dirty="0"/>
          </a:p>
        </p:txBody>
      </p:sp>
      <p:graphicFrame>
        <p:nvGraphicFramePr>
          <p:cNvPr id="2" name="Google Shape;113;g2b1e79596be_1_0">
            <a:extLst>
              <a:ext uri="{FF2B5EF4-FFF2-40B4-BE49-F238E27FC236}">
                <a16:creationId xmlns:a16="http://schemas.microsoft.com/office/drawing/2014/main" id="{EB162DD9-BD3E-2DEF-C98F-B74F0E524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9437676"/>
              </p:ext>
            </p:extLst>
          </p:nvPr>
        </p:nvGraphicFramePr>
        <p:xfrm>
          <a:off x="899442" y="1530505"/>
          <a:ext cx="6044075" cy="469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Active Power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MW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Voltage output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 kV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factor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 rpm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 Hz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Efficiency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98 %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Dimensions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3080mm x 1724mm(Diameter) x 1724mm</a:t>
                      </a:r>
                      <a:endParaRPr sz="20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</a:t>
                      </a:r>
                      <a:endParaRPr sz="2000" b="1" u="none" strike="noStrike" cap="none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155,845 kg (about 156 tons)</a:t>
                      </a:r>
                      <a:endParaRPr sz="2000" b="1" u="none" strike="noStrike" cap="none" dirty="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Estimated cost</a:t>
                      </a:r>
                      <a:endParaRPr sz="2000" b="1" u="none" strike="noStrike" cap="none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€400,000 to €600,000 </a:t>
                      </a:r>
                      <a:endParaRPr sz="2000" b="1" u="none" strike="noStrike" cap="none" dirty="0">
                        <a:highlight>
                          <a:srgbClr val="FF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EA5F231-5D8A-9783-CB69-E90DFDB9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88" y="1690813"/>
            <a:ext cx="4373035" cy="4373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0FFFC-EA4D-45CD-F191-1DF29F05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DFFB6D-844E-271D-92E1-F6D64602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8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2. Generator front and side views</a:t>
            </a:r>
            <a:br>
              <a:rPr lang="en-IN" dirty="0"/>
            </a:br>
            <a:br>
              <a:rPr lang="en-US" dirty="0"/>
            </a:b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621C0A3-BB33-1527-D918-6A5187EE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F90A21E-A30B-36B9-EE48-832B9542694B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A1FC874-F8E1-0698-70FE-DAA014A87478}"/>
              </a:ext>
            </a:extLst>
          </p:cNvPr>
          <p:cNvSpPr txBox="1">
            <a:spLocks/>
          </p:cNvSpPr>
          <p:nvPr/>
        </p:nvSpPr>
        <p:spPr>
          <a:xfrm>
            <a:off x="3024809" y="6564112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Girish Padalkar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2BBD4EF-0F05-C9C5-759F-0929249C5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15D1E7A-F71D-FF2C-49A3-5216E3945296}"/>
              </a:ext>
            </a:extLst>
          </p:cNvPr>
          <p:cNvSpPr txBox="1">
            <a:spLocks/>
          </p:cNvSpPr>
          <p:nvPr/>
        </p:nvSpPr>
        <p:spPr>
          <a:xfrm>
            <a:off x="320040" y="19624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CE0427A6-0904-6E6A-8252-389AE38E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C2F7D-FB39-52E9-A435-00F936BD6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7" y="1429494"/>
            <a:ext cx="7100601" cy="3043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655AF-7489-0A5C-0A2D-A38908DF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7" y="3285350"/>
            <a:ext cx="4267986" cy="32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8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9067-3B11-8BFB-EC20-9BE34AAFC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D693804D-25BA-BAB9-8971-9CB5DF48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8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3. Generator Component views</a:t>
            </a:r>
            <a:br>
              <a:rPr lang="en-IN" dirty="0"/>
            </a:br>
            <a:br>
              <a:rPr lang="en-US" dirty="0"/>
            </a:b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47AF056-7958-A581-96A6-C0E031D7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C06F66F-42EF-6775-72A4-E5D8DF7CC2AD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661FB12A-C359-9DD0-8A31-9581E7AB9BED}"/>
              </a:ext>
            </a:extLst>
          </p:cNvPr>
          <p:cNvSpPr txBox="1">
            <a:spLocks/>
          </p:cNvSpPr>
          <p:nvPr/>
        </p:nvSpPr>
        <p:spPr>
          <a:xfrm>
            <a:off x="3024809" y="6564112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Girish Padalkar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4FCD85B-03BE-BD3B-1102-044EA235C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79265B8-33D7-EDD9-ECCC-55A701103FD2}"/>
              </a:ext>
            </a:extLst>
          </p:cNvPr>
          <p:cNvSpPr txBox="1">
            <a:spLocks/>
          </p:cNvSpPr>
          <p:nvPr/>
        </p:nvSpPr>
        <p:spPr>
          <a:xfrm>
            <a:off x="320040" y="19624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7088776C-8D8A-8A27-C505-3CA7590A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D1EA0-49D5-6244-1796-C12B6908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434265"/>
            <a:ext cx="4912892" cy="3684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C59B8-BD59-EAE9-B580-61CB989EF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70" y="1299663"/>
            <a:ext cx="4051069" cy="3038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6DD91-A164-D048-AEB3-D0A99D4F2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42" y="4188593"/>
            <a:ext cx="3167358" cy="2375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9F91AC-2012-EE74-D882-DD4623A19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1" y="4024574"/>
            <a:ext cx="3386051" cy="25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0DDC-B8EF-E67E-8F51-74A3C1116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0B456E0F-2F2C-4689-B9A0-D82864CE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04" y="465727"/>
            <a:ext cx="10843823" cy="1325563"/>
          </a:xfrm>
        </p:spPr>
        <p:txBody>
          <a:bodyPr>
            <a:normAutofit/>
          </a:bodyPr>
          <a:lstStyle/>
          <a:p>
            <a:r>
              <a:rPr lang="en-US" dirty="0"/>
              <a:t>4. </a:t>
            </a:r>
            <a:r>
              <a:rPr lang="en-IN" dirty="0"/>
              <a:t>DFIG Designing Parameters</a:t>
            </a:r>
            <a:br>
              <a:rPr lang="en-US" dirty="0"/>
            </a:b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0384CFBD-B261-32F2-8428-ECAA8DB7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BB56FA9-8013-9DED-8EB9-48BC7A6EFE22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369482E-E3F4-23AB-FFB0-437A893E823D}"/>
              </a:ext>
            </a:extLst>
          </p:cNvPr>
          <p:cNvSpPr txBox="1">
            <a:spLocks/>
          </p:cNvSpPr>
          <p:nvPr/>
        </p:nvSpPr>
        <p:spPr>
          <a:xfrm>
            <a:off x="3024809" y="6564112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Girish Padalkar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0D8E15F-76D4-F133-03F8-84ADDE1809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AFE74A-1348-5E66-FF85-C0EF30B0ACC2}"/>
              </a:ext>
            </a:extLst>
          </p:cNvPr>
          <p:cNvSpPr txBox="1">
            <a:spLocks/>
          </p:cNvSpPr>
          <p:nvPr/>
        </p:nvSpPr>
        <p:spPr>
          <a:xfrm>
            <a:off x="320040" y="19624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0389B656-4434-80DE-DD37-5C06CD5E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362FEFF-D624-EB0D-3E72-DB5E2D4AF8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975677"/>
              </p:ext>
            </p:extLst>
          </p:nvPr>
        </p:nvGraphicFramePr>
        <p:xfrm>
          <a:off x="509976" y="1432088"/>
          <a:ext cx="5701139" cy="5120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548481">
                  <a:extLst>
                    <a:ext uri="{9D8B030D-6E8A-4147-A177-3AD203B41FA5}">
                      <a16:colId xmlns:a16="http://schemas.microsoft.com/office/drawing/2014/main" val="661210275"/>
                    </a:ext>
                  </a:extLst>
                </a:gridCol>
                <a:gridCol w="3152658">
                  <a:extLst>
                    <a:ext uri="{9D8B030D-6E8A-4147-A177-3AD203B41FA5}">
                      <a16:colId xmlns:a16="http://schemas.microsoft.com/office/drawing/2014/main" val="161840090"/>
                    </a:ext>
                  </a:extLst>
                </a:gridCol>
              </a:tblGrid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Initial design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Parameter 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9665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GB" sz="1800" b="0" i="0" u="none" strike="noStrike" baseline="0" dirty="0">
                          <a:latin typeface="+mj-lt"/>
                        </a:rPr>
                        <a:t> 690 V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dirty="0">
                          <a:latin typeface="+mj-lt"/>
                        </a:rPr>
                        <a:t>Terminal voltage</a:t>
                      </a:r>
                      <a:endParaRPr lang="ar-EG" sz="18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27003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IEC60034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u="none" strike="noStrike" baseline="0" dirty="0">
                          <a:latin typeface="+mj-lt"/>
                        </a:rPr>
                        <a:t>Standard: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8403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5 MW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Power input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9880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5,239 MVA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Power output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91101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1400mm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Stator inner Diameter Di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9028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1724mm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Stator outer Diameter Do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07210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1390mm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Rotor Outer Diameter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50661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1062.5 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Stack length(Stator)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734534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84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No of slots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179841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6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No of Poles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66695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24.86mm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Slot width </a:t>
                      </a:r>
                      <a:r>
                        <a:rPr lang="en-US" sz="1800" dirty="0" err="1">
                          <a:latin typeface="+mj-lt"/>
                        </a:rPr>
                        <a:t>Ws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2679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68mm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Slot depth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89488"/>
                  </a:ext>
                </a:extLst>
              </a:tr>
              <a:tr h="307721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1690.5mm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²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Slot Area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4666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6AACEC3-AA7C-D49F-DB25-97D6ECADC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15" y="1432088"/>
            <a:ext cx="5862016" cy="41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61C5-F09A-3CA9-D2EF-5BF27106E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33641D34-77DE-AF8E-9513-B9D5D4B3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882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DFIG Designing  Parameters</a:t>
            </a:r>
            <a:br>
              <a:rPr lang="en-US" dirty="0"/>
            </a:b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C911A9B-DC85-6EAB-D99E-66E092F4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17DC63D-7F92-EF40-3494-E4F2A489CD2C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47FB181-C206-6C54-1D19-A1D7636AA5C9}"/>
              </a:ext>
            </a:extLst>
          </p:cNvPr>
          <p:cNvSpPr txBox="1">
            <a:spLocks/>
          </p:cNvSpPr>
          <p:nvPr/>
        </p:nvSpPr>
        <p:spPr>
          <a:xfrm>
            <a:off x="3024809" y="6564112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Girish Padalkar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4CD3E247-75B9-7D77-6463-7C0352CA72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6040" cy="260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5F51A8-E9A5-8623-171A-661B4400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B293BE53-C6D5-5E2D-E705-F41031889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651000"/>
              </p:ext>
            </p:extLst>
          </p:nvPr>
        </p:nvGraphicFramePr>
        <p:xfrm>
          <a:off x="395608" y="1572043"/>
          <a:ext cx="5394711" cy="431059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49915">
                  <a:extLst>
                    <a:ext uri="{9D8B030D-6E8A-4147-A177-3AD203B41FA5}">
                      <a16:colId xmlns:a16="http://schemas.microsoft.com/office/drawing/2014/main" val="661210275"/>
                    </a:ext>
                  </a:extLst>
                </a:gridCol>
                <a:gridCol w="2644796">
                  <a:extLst>
                    <a:ext uri="{9D8B030D-6E8A-4147-A177-3AD203B41FA5}">
                      <a16:colId xmlns:a16="http://schemas.microsoft.com/office/drawing/2014/main" val="161840090"/>
                    </a:ext>
                  </a:extLst>
                </a:gridCol>
              </a:tblGrid>
              <a:tr h="438145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Initial design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Parameter 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9665"/>
                  </a:ext>
                </a:extLst>
              </a:tr>
              <a:tr h="442092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7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dirty="0">
                          <a:latin typeface="+mj-lt"/>
                        </a:rPr>
                        <a:t>No of conductor / slot </a:t>
                      </a:r>
                      <a:endParaRPr lang="ar-EG" sz="18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27003"/>
                  </a:ext>
                </a:extLst>
              </a:tr>
              <a:tr h="44209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0.622 Wb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u="none" strike="noStrike" baseline="0" dirty="0">
                          <a:latin typeface="+mj-lt"/>
                        </a:rPr>
                        <a:t>Flux / pole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8403"/>
                  </a:ext>
                </a:extLst>
              </a:tr>
              <a:tr h="438145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4,648.6A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Phase current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9880"/>
                  </a:ext>
                </a:extLst>
              </a:tr>
              <a:tr h="438145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419.1mm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highlight>
                            <a:srgbClr val="FFFFFF"/>
                          </a:highlight>
                          <a:latin typeface="+mj-lt"/>
                        </a:rPr>
                        <a:t>Stator yoke height </a:t>
                      </a:r>
                      <a:endParaRPr lang="ar-EG" sz="1800" dirty="0">
                        <a:highlight>
                          <a:srgbClr val="FFFFFF"/>
                        </a:highlight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91101"/>
                  </a:ext>
                </a:extLst>
              </a:tr>
              <a:tr h="565068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27.55mm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Tooth width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9028"/>
                  </a:ext>
                </a:extLst>
              </a:tr>
              <a:tr h="438145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35℃ to 45℃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Ambient temperature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07210"/>
                  </a:ext>
                </a:extLst>
              </a:tr>
              <a:tr h="438145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50 HZ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Frequency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2679"/>
                  </a:ext>
                </a:extLst>
              </a:tr>
              <a:tr h="670620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[</a:t>
                      </a: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3080mm x 1724mm x 1724mm</a:t>
                      </a:r>
                      <a:r>
                        <a:rPr lang="en-US" sz="1800" dirty="0">
                          <a:latin typeface="+mj-lt"/>
                        </a:rPr>
                        <a:t> ]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Size [ L ×W×H ]mm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46660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268AF8-F53D-B570-A8C7-9A2D9E638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591496"/>
              </p:ext>
            </p:extLst>
          </p:nvPr>
        </p:nvGraphicFramePr>
        <p:xfrm>
          <a:off x="5959718" y="1572040"/>
          <a:ext cx="5547363" cy="391981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097072">
                  <a:extLst>
                    <a:ext uri="{9D8B030D-6E8A-4147-A177-3AD203B41FA5}">
                      <a16:colId xmlns:a16="http://schemas.microsoft.com/office/drawing/2014/main" val="661210275"/>
                    </a:ext>
                  </a:extLst>
                </a:gridCol>
                <a:gridCol w="2450291">
                  <a:extLst>
                    <a:ext uri="{9D8B030D-6E8A-4147-A177-3AD203B41FA5}">
                      <a16:colId xmlns:a16="http://schemas.microsoft.com/office/drawing/2014/main" val="161840090"/>
                    </a:ext>
                  </a:extLst>
                </a:gridCol>
              </a:tblGrid>
              <a:tr h="390783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Initial design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Parameter 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89665"/>
                  </a:ext>
                </a:extLst>
              </a:tr>
              <a:tr h="394302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1000 RPM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dirty="0">
                          <a:latin typeface="+mj-lt"/>
                        </a:rPr>
                        <a:t>Nominal speed</a:t>
                      </a:r>
                      <a:endParaRPr lang="ar-EG" sz="1800" b="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27003"/>
                  </a:ext>
                </a:extLst>
              </a:tr>
              <a:tr h="3943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Between 700- 1300 RPM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u="none" strike="noStrike" baseline="0" dirty="0">
                          <a:latin typeface="+mj-lt"/>
                        </a:rPr>
                        <a:t>Speed range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68403"/>
                  </a:ext>
                </a:extLst>
              </a:tr>
              <a:tr h="390783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167,112.8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j-lt"/>
                        </a:rPr>
                        <a:t>Nominal torque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129880"/>
                  </a:ext>
                </a:extLst>
              </a:tr>
              <a:tr h="390783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40,000- 250,000 NM</a:t>
                      </a:r>
                      <a:endParaRPr lang="ar-EG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Torque range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91101"/>
                  </a:ext>
                </a:extLst>
              </a:tr>
              <a:tr h="503984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98%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Efficiency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9028"/>
                  </a:ext>
                </a:extLst>
              </a:tr>
              <a:tr h="673314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air-cooled with enhanced ducting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Cooling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179841"/>
                  </a:ext>
                </a:extLst>
              </a:tr>
              <a:tr h="390783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IP 54/IP55 or IP56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Protection class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82679"/>
                  </a:ext>
                </a:extLst>
              </a:tr>
              <a:tr h="390783"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140 to 180 ton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dirty="0">
                          <a:latin typeface="+mj-lt"/>
                        </a:rPr>
                        <a:t>Weight </a:t>
                      </a:r>
                      <a:endParaRPr lang="ar-EG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8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28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35E9E35F-3BAE-FACB-AB82-187C6925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>
            <a:extLst>
              <a:ext uri="{FF2B5EF4-FFF2-40B4-BE49-F238E27FC236}">
                <a16:creationId xmlns:a16="http://schemas.microsoft.com/office/drawing/2014/main" id="{417C01CD-F253-1EDD-6B67-8BF01524693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5411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Girish Padalkar</a:t>
            </a:r>
            <a:endParaRPr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E283EC8E-9009-8D53-7CB5-49AEBFF0053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780535" y="6534065"/>
            <a:ext cx="274320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  <p:sp>
        <p:nvSpPr>
          <p:cNvPr id="7" name="Fußzeilenplatzhalter 1">
            <a:extLst>
              <a:ext uri="{FF2B5EF4-FFF2-40B4-BE49-F238E27FC236}">
                <a16:creationId xmlns:a16="http://schemas.microsoft.com/office/drawing/2014/main" id="{4ED8B8B7-D456-62CB-5B8A-535A802E755F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8" name="Foliennummernplatzhalter 24">
            <a:extLst>
              <a:ext uri="{FF2B5EF4-FFF2-40B4-BE49-F238E27FC236}">
                <a16:creationId xmlns:a16="http://schemas.microsoft.com/office/drawing/2014/main" id="{D09B361E-1D2A-F381-47CF-9720BCAB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z="1200" smtClean="0"/>
              <a:t>8</a:t>
            </a:fld>
            <a:endParaRPr lang="en-GB" sz="1200" dirty="0"/>
          </a:p>
        </p:txBody>
      </p:sp>
      <p:pic>
        <p:nvPicPr>
          <p:cNvPr id="2" name="Content Placeholder 7" descr="A white paper with black lines&#10;&#10;Description automatically generated">
            <a:extLst>
              <a:ext uri="{FF2B5EF4-FFF2-40B4-BE49-F238E27FC236}">
                <a16:creationId xmlns:a16="http://schemas.microsoft.com/office/drawing/2014/main" id="{118D4BA1-DAA9-D66F-9422-DCAD7060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" y="1558838"/>
            <a:ext cx="11385755" cy="42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88D0D7-CB00-C1C8-DC58-9B4D6D5BEE4E}"/>
              </a:ext>
            </a:extLst>
          </p:cNvPr>
          <p:cNvSpPr txBox="1"/>
          <p:nvPr/>
        </p:nvSpPr>
        <p:spPr>
          <a:xfrm>
            <a:off x="5708822" y="5761913"/>
            <a:ext cx="648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Source: </a:t>
            </a:r>
            <a:r>
              <a:rPr lang="en-US" sz="1200" dirty="0"/>
              <a:t>https://new.abb.com/motors-generators/generators/generators-for-renewables/doubly-fed-generators</a:t>
            </a:r>
            <a:endParaRPr lang="en-IN" sz="1200" dirty="0"/>
          </a:p>
        </p:txBody>
      </p:sp>
      <p:sp>
        <p:nvSpPr>
          <p:cNvPr id="16" name="Titel 21">
            <a:extLst>
              <a:ext uri="{FF2B5EF4-FFF2-40B4-BE49-F238E27FC236}">
                <a16:creationId xmlns:a16="http://schemas.microsoft.com/office/drawing/2014/main" id="{C1A99DEC-96B1-1F9A-1355-237B00D3D878}"/>
              </a:ext>
            </a:extLst>
          </p:cNvPr>
          <p:cNvSpPr txBox="1">
            <a:spLocks/>
          </p:cNvSpPr>
          <p:nvPr/>
        </p:nvSpPr>
        <p:spPr>
          <a:xfrm>
            <a:off x="-2843751" y="5064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5. </a:t>
            </a:r>
            <a:r>
              <a:rPr lang="en-GB" dirty="0">
                <a:ea typeface="Cambria" panose="02040503050406030204" pitchFamily="18" charset="0"/>
              </a:rPr>
              <a:t>ABB Model</a:t>
            </a:r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83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6.Next Step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Electrical Drivetrain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9</a:t>
            </a:fld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A53C376E-38F7-423F-EADE-D796DFBEBB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7" y="6564113"/>
            <a:ext cx="5596085" cy="365125"/>
          </a:xfrm>
        </p:spPr>
        <p:txBody>
          <a:bodyPr/>
          <a:lstStyle/>
          <a:p>
            <a:r>
              <a:rPr lang="en-GB" dirty="0"/>
              <a:t>Girish Padalkar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1826B-7C16-9339-747E-22AF0E7FAB42}"/>
              </a:ext>
            </a:extLst>
          </p:cNvPr>
          <p:cNvSpPr txBox="1"/>
          <p:nvPr/>
        </p:nvSpPr>
        <p:spPr>
          <a:xfrm>
            <a:off x="838200" y="1690688"/>
            <a:ext cx="81953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Finalize all the Converter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Finalize the size of each converter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the complete DFIG drivetrain model in MATLAB/Simulink.</a:t>
            </a:r>
          </a:p>
          <a:p>
            <a:endParaRPr lang="en-US" dirty="0"/>
          </a:p>
        </p:txBody>
      </p: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AEE8DB0-9841-5964-5327-D15E924DD505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567488"/>
            <a:ext cx="1111250" cy="365125"/>
          </a:xfrm>
        </p:spPr>
        <p:txBody>
          <a:bodyPr/>
          <a:lstStyle/>
          <a:p>
            <a:r>
              <a:rPr lang="en-US" dirty="0"/>
              <a:t>11/11/2025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7142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37666F68-9715-4511-90E3-E4140495B232}" vid="{4FEE3175-B49C-4319-8ECD-B48408CDBF8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37666F68-9715-4511-90E3-E4140495B232}" vid="{9BE4395A-200E-4568-ABA6-DAB134CF05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2694</TotalTime>
  <Words>584</Words>
  <Application>Microsoft Office PowerPoint</Application>
  <PresentationFormat>Widescreen</PresentationFormat>
  <Paragraphs>152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(Textkörper)</vt:lpstr>
      <vt:lpstr>Aptos Display</vt:lpstr>
      <vt:lpstr>Arial</vt:lpstr>
      <vt:lpstr>Calibri</vt:lpstr>
      <vt:lpstr>Calibri Light</vt:lpstr>
      <vt:lpstr>Cambria</vt:lpstr>
      <vt:lpstr>Times New Roman</vt:lpstr>
      <vt:lpstr>Benutzerdefiniertes Design</vt:lpstr>
      <vt:lpstr>Office</vt:lpstr>
      <vt:lpstr>PowerPoint Presentation</vt:lpstr>
      <vt:lpstr>List of contents</vt:lpstr>
      <vt:lpstr>1.Generator: DFIG</vt:lpstr>
      <vt:lpstr>2. Generator front and side views  </vt:lpstr>
      <vt:lpstr>3. Generator Component views  </vt:lpstr>
      <vt:lpstr>4. DFIG Designing Parameters </vt:lpstr>
      <vt:lpstr>4. DFIG Designing  Parameters </vt:lpstr>
      <vt:lpstr>PowerPoint Presentation</vt:lpstr>
      <vt:lpstr>6.Next Step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Josef Remberger</dc:creator>
  <cp:lastModifiedBy>Girish Padalkar</cp:lastModifiedBy>
  <cp:revision>75</cp:revision>
  <dcterms:created xsi:type="dcterms:W3CDTF">2025-09-27T08:52:45Z</dcterms:created>
  <dcterms:modified xsi:type="dcterms:W3CDTF">2025-11-10T10:04:59Z</dcterms:modified>
</cp:coreProperties>
</file>